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58" r:id="rId4"/>
    <p:sldId id="259" r:id="rId5"/>
    <p:sldId id="262" r:id="rId6"/>
    <p:sldId id="263" r:id="rId7"/>
    <p:sldId id="270" r:id="rId8"/>
    <p:sldId id="264" r:id="rId9"/>
    <p:sldId id="260" r:id="rId10"/>
    <p:sldId id="257" r:id="rId11"/>
    <p:sldId id="267" r:id="rId12"/>
    <p:sldId id="268" r:id="rId1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1C638ED-565A-4A47-9358-AC651864C000}" type="datetimeFigureOut">
              <a:rPr lang="sl-SI" smtClean="0"/>
              <a:pPr/>
              <a:t>11.2.2016</a:t>
            </a:fld>
            <a:endParaRPr lang="sl-SI"/>
          </a:p>
        </p:txBody>
      </p:sp>
      <p:sp>
        <p:nvSpPr>
          <p:cNvPr id="19" name="Footer Placeholder 18"/>
          <p:cNvSpPr>
            <a:spLocks noGrp="1"/>
          </p:cNvSpPr>
          <p:nvPr>
            <p:ph type="ftr" sz="quarter" idx="11"/>
          </p:nvPr>
        </p:nvSpPr>
        <p:spPr/>
        <p:txBody>
          <a:bodyPr/>
          <a:lstStyle/>
          <a:p>
            <a:endParaRPr lang="sl-SI"/>
          </a:p>
        </p:txBody>
      </p:sp>
      <p:sp>
        <p:nvSpPr>
          <p:cNvPr id="27" name="Slide Number Placeholder 26"/>
          <p:cNvSpPr>
            <a:spLocks noGrp="1"/>
          </p:cNvSpPr>
          <p:nvPr>
            <p:ph type="sldNum" sz="quarter" idx="12"/>
          </p:nvPr>
        </p:nvSpPr>
        <p:spPr/>
        <p:txBody>
          <a:bodyPr/>
          <a:lstStyle/>
          <a:p>
            <a:fld id="{79F75890-6DC7-4EAD-A701-598B452BB22D}"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C638ED-565A-4A47-9358-AC651864C000}" type="datetimeFigureOut">
              <a:rPr lang="sl-SI" smtClean="0"/>
              <a:pPr/>
              <a:t>11.2.2016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9F75890-6DC7-4EAD-A701-598B452BB22D}"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C638ED-565A-4A47-9358-AC651864C000}" type="datetimeFigureOut">
              <a:rPr lang="sl-SI" smtClean="0"/>
              <a:pPr/>
              <a:t>11.2.2016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9F75890-6DC7-4EAD-A701-598B452BB22D}"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C638ED-565A-4A47-9358-AC651864C000}" type="datetimeFigureOut">
              <a:rPr lang="sl-SI" smtClean="0"/>
              <a:pPr/>
              <a:t>11.2.2016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9F75890-6DC7-4EAD-A701-598B452BB22D}"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1C638ED-565A-4A47-9358-AC651864C000}" type="datetimeFigureOut">
              <a:rPr lang="sl-SI" smtClean="0"/>
              <a:pPr/>
              <a:t>11.2.2016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9F75890-6DC7-4EAD-A701-598B452BB22D}"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C638ED-565A-4A47-9358-AC651864C000}" type="datetimeFigureOut">
              <a:rPr lang="sl-SI" smtClean="0"/>
              <a:pPr/>
              <a:t>11.2.2016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9F75890-6DC7-4EAD-A701-598B452BB22D}"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1C638ED-565A-4A47-9358-AC651864C000}" type="datetimeFigureOut">
              <a:rPr lang="sl-SI" smtClean="0"/>
              <a:pPr/>
              <a:t>11.2.2016</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79F75890-6DC7-4EAD-A701-598B452BB22D}"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1C638ED-565A-4A47-9358-AC651864C000}" type="datetimeFigureOut">
              <a:rPr lang="sl-SI" smtClean="0"/>
              <a:pPr/>
              <a:t>11.2.2016</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79F75890-6DC7-4EAD-A701-598B452BB22D}"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638ED-565A-4A47-9358-AC651864C000}" type="datetimeFigureOut">
              <a:rPr lang="sl-SI" smtClean="0"/>
              <a:pPr/>
              <a:t>11.2.2016</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79F75890-6DC7-4EAD-A701-598B452BB22D}"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C638ED-565A-4A47-9358-AC651864C000}" type="datetimeFigureOut">
              <a:rPr lang="sl-SI" smtClean="0"/>
              <a:pPr/>
              <a:t>11.2.2016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9F75890-6DC7-4EAD-A701-598B452BB22D}"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1C638ED-565A-4A47-9358-AC651864C000}" type="datetimeFigureOut">
              <a:rPr lang="sl-SI" smtClean="0"/>
              <a:pPr/>
              <a:t>11.2.2016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8077200" y="6356350"/>
            <a:ext cx="609600" cy="365125"/>
          </a:xfrm>
        </p:spPr>
        <p:txBody>
          <a:bodyPr/>
          <a:lstStyle/>
          <a:p>
            <a:fld id="{79F75890-6DC7-4EAD-A701-598B452BB22D}" type="slidenum">
              <a:rPr lang="sl-SI" smtClean="0"/>
              <a:pPr/>
              <a:t>‹#›</a:t>
            </a:fld>
            <a:endParaRPr lang="sl-SI"/>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1C638ED-565A-4A47-9358-AC651864C000}" type="datetimeFigureOut">
              <a:rPr lang="sl-SI" smtClean="0"/>
              <a:pPr/>
              <a:t>11.2.2016</a:t>
            </a:fld>
            <a:endParaRPr lang="sl-SI"/>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l-SI"/>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9F75890-6DC7-4EAD-A701-598B452BB22D}" type="slidenum">
              <a:rPr lang="sl-SI" smtClean="0"/>
              <a:pPr/>
              <a:t>‹#›</a:t>
            </a:fld>
            <a:endParaRPr lang="sl-SI"/>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929066"/>
          </a:xfrm>
        </p:spPr>
        <p:txBody>
          <a:bodyPr>
            <a:normAutofit fontScale="90000"/>
          </a:bodyPr>
          <a:lstStyle/>
          <a:p>
            <a:pPr algn="ctr"/>
            <a:r>
              <a:rPr lang="sl-SI" sz="9600" dirty="0" smtClean="0"/>
              <a:t>iRCC 2016</a:t>
            </a:r>
            <a:br>
              <a:rPr lang="sl-SI" sz="9600" dirty="0" smtClean="0"/>
            </a:br>
            <a:r>
              <a:rPr lang="sl-SI" sz="9600" dirty="0" smtClean="0"/>
              <a:t>Climb Up  Luxov</a:t>
            </a:r>
            <a:br>
              <a:rPr lang="sl-SI" sz="9600" dirty="0" smtClean="0"/>
            </a:br>
            <a:r>
              <a:rPr lang="sl-SI" sz="9600" dirty="0" smtClean="0"/>
              <a:t>Boulder Radovljica</a:t>
            </a:r>
            <a:endParaRPr lang="sl-SI" sz="9600" dirty="0"/>
          </a:p>
        </p:txBody>
      </p:sp>
      <p:sp>
        <p:nvSpPr>
          <p:cNvPr id="3" name="Subtitle 2"/>
          <p:cNvSpPr>
            <a:spLocks noGrp="1"/>
          </p:cNvSpPr>
          <p:nvPr>
            <p:ph type="subTitle" idx="1"/>
          </p:nvPr>
        </p:nvSpPr>
        <p:spPr>
          <a:xfrm>
            <a:off x="533400" y="3857628"/>
            <a:ext cx="7854696" cy="2714644"/>
          </a:xfrm>
        </p:spPr>
        <p:txBody>
          <a:bodyPr>
            <a:normAutofit lnSpcReduction="10000"/>
          </a:bodyPr>
          <a:lstStyle/>
          <a:p>
            <a:pPr algn="ctr"/>
            <a:endParaRPr lang="sl-SI" sz="4000" dirty="0" smtClean="0"/>
          </a:p>
          <a:p>
            <a:pPr algn="ctr"/>
            <a:r>
              <a:rPr lang="sl-SI" sz="4000" dirty="0" smtClean="0"/>
              <a:t>No changes – no development</a:t>
            </a:r>
          </a:p>
          <a:p>
            <a:pPr algn="ctr"/>
            <a:endParaRPr lang="sl-SI" sz="4000" dirty="0" smtClean="0"/>
          </a:p>
          <a:p>
            <a:pPr algn="ctr"/>
            <a:r>
              <a:rPr lang="sl-SI" sz="4000" dirty="0" smtClean="0"/>
              <a:t>06.03.2016  Radovljica </a:t>
            </a:r>
            <a:endParaRPr lang="sl-SI"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229600" cy="1000108"/>
          </a:xfrm>
        </p:spPr>
        <p:txBody>
          <a:bodyPr/>
          <a:lstStyle/>
          <a:p>
            <a:pPr algn="ctr"/>
            <a:r>
              <a:rPr lang="sl-SI" dirty="0" smtClean="0"/>
              <a:t>Warm up </a:t>
            </a:r>
            <a:endParaRPr lang="sl-SI" dirty="0"/>
          </a:p>
        </p:txBody>
      </p:sp>
      <p:sp>
        <p:nvSpPr>
          <p:cNvPr id="3" name="Content Placeholder 2"/>
          <p:cNvSpPr>
            <a:spLocks noGrp="1"/>
          </p:cNvSpPr>
          <p:nvPr>
            <p:ph idx="1"/>
          </p:nvPr>
        </p:nvSpPr>
        <p:spPr>
          <a:xfrm>
            <a:off x="285720" y="1214422"/>
            <a:ext cx="8429684" cy="857256"/>
          </a:xfrm>
        </p:spPr>
        <p:txBody>
          <a:bodyPr>
            <a:normAutofit/>
          </a:bodyPr>
          <a:lstStyle/>
          <a:p>
            <a:r>
              <a:rPr lang="sl-SI" dirty="0" smtClean="0"/>
              <a:t>Small gym will be completely reserved just for warm up.</a:t>
            </a:r>
            <a:endParaRPr lang="sl-SI" dirty="0"/>
          </a:p>
        </p:txBody>
      </p:sp>
      <p:pic>
        <p:nvPicPr>
          <p:cNvPr id="1026" name="Picture 2" descr="C:\A dokumenti\Archimedes SP\STENE-IZDELKI\ATL\2015-10-09 17.27.55.jpg"/>
          <p:cNvPicPr>
            <a:picLocks noChangeAspect="1" noChangeArrowheads="1"/>
          </p:cNvPicPr>
          <p:nvPr/>
        </p:nvPicPr>
        <p:blipFill>
          <a:blip r:embed="rId2" cstate="print"/>
          <a:srcRect/>
          <a:stretch>
            <a:fillRect/>
          </a:stretch>
        </p:blipFill>
        <p:spPr bwMode="auto">
          <a:xfrm>
            <a:off x="214282" y="2143116"/>
            <a:ext cx="7883903" cy="47148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5860"/>
          </a:xfrm>
        </p:spPr>
        <p:txBody>
          <a:bodyPr/>
          <a:lstStyle/>
          <a:p>
            <a:pPr algn="ctr"/>
            <a:r>
              <a:rPr lang="sl-SI" dirty="0" smtClean="0"/>
              <a:t>Why so many changes?</a:t>
            </a:r>
            <a:endParaRPr lang="sl-SI" dirty="0"/>
          </a:p>
        </p:txBody>
      </p:sp>
      <p:sp>
        <p:nvSpPr>
          <p:cNvPr id="3" name="Content Placeholder 2"/>
          <p:cNvSpPr>
            <a:spLocks noGrp="1"/>
          </p:cNvSpPr>
          <p:nvPr>
            <p:ph idx="1"/>
          </p:nvPr>
        </p:nvSpPr>
        <p:spPr>
          <a:xfrm>
            <a:off x="457200" y="1500174"/>
            <a:ext cx="8229600" cy="4824426"/>
          </a:xfrm>
        </p:spPr>
        <p:txBody>
          <a:bodyPr>
            <a:normAutofit fontScale="92500" lnSpcReduction="20000"/>
          </a:bodyPr>
          <a:lstStyle/>
          <a:p>
            <a:r>
              <a:rPr lang="sl-SI" dirty="0" smtClean="0"/>
              <a:t>So many changes at once mean a great risk, a lot of work and also significant financial effort </a:t>
            </a:r>
            <a:r>
              <a:rPr lang="sl-SI" dirty="0" smtClean="0">
                <a:sym typeface="Wingdings" pitchFamily="2" charset="2"/>
              </a:rPr>
              <a:t>.</a:t>
            </a:r>
          </a:p>
          <a:p>
            <a:r>
              <a:rPr lang="sl-SI" dirty="0" smtClean="0">
                <a:sym typeface="Wingdings" pitchFamily="2" charset="2"/>
              </a:rPr>
              <a:t>We want to ensure that each competitor, each spectator and each trainer  will in future exactly  understand the result for each ascent .</a:t>
            </a:r>
          </a:p>
          <a:p>
            <a:r>
              <a:rPr lang="sl-SI" dirty="0" smtClean="0">
                <a:sym typeface="Wingdings" pitchFamily="2" charset="2"/>
              </a:rPr>
              <a:t>We want to develope a system which will support the just in time presentation of results on the wall (changing colors of the holds), in tables  and other  graphical presentations.  This should mean the end of the guesswork and waiting for official results </a:t>
            </a:r>
            <a:r>
              <a:rPr lang="sl-SI" dirty="0" smtClean="0">
                <a:sym typeface="Wingdings" pitchFamily="2" charset="2"/>
              </a:rPr>
              <a:t>. </a:t>
            </a:r>
            <a:endParaRPr lang="sl-SI" dirty="0" smtClean="0">
              <a:sym typeface="Wingdings" pitchFamily="2" charset="2"/>
            </a:endParaRPr>
          </a:p>
          <a:p>
            <a:r>
              <a:rPr lang="sl-SI" dirty="0" smtClean="0">
                <a:sym typeface="Wingdings" pitchFamily="2" charset="2"/>
              </a:rPr>
              <a:t>We want to maximize the pleasure of competitors and spectators with good knowledge of sport climbing. Parents are critical and therefore the best public to discower the mistakes of the system </a:t>
            </a:r>
            <a:r>
              <a:rPr lang="sl-SI" dirty="0" smtClean="0">
                <a:sym typeface="Wingdings" pitchFamily="2" charset="2"/>
              </a:rPr>
              <a:t>.</a:t>
            </a:r>
            <a:endParaRPr lang="sl-SI" dirty="0" smtClean="0"/>
          </a:p>
          <a:p>
            <a:endParaRPr lang="sl-SI"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2984"/>
          </a:xfrm>
        </p:spPr>
        <p:txBody>
          <a:bodyPr/>
          <a:lstStyle/>
          <a:p>
            <a:pPr algn="ctr"/>
            <a:r>
              <a:rPr lang="sl-SI" dirty="0" smtClean="0"/>
              <a:t>We will enjoy your visit</a:t>
            </a:r>
            <a:endParaRPr lang="sl-SI" dirty="0"/>
          </a:p>
        </p:txBody>
      </p:sp>
      <p:sp>
        <p:nvSpPr>
          <p:cNvPr id="3" name="Content Placeholder 2"/>
          <p:cNvSpPr>
            <a:spLocks noGrp="1"/>
          </p:cNvSpPr>
          <p:nvPr>
            <p:ph idx="1"/>
          </p:nvPr>
        </p:nvSpPr>
        <p:spPr>
          <a:xfrm>
            <a:off x="457200" y="1500174"/>
            <a:ext cx="8229600" cy="4824426"/>
          </a:xfrm>
        </p:spPr>
        <p:txBody>
          <a:bodyPr>
            <a:normAutofit/>
          </a:bodyPr>
          <a:lstStyle/>
          <a:p>
            <a:r>
              <a:rPr lang="sl-SI" dirty="0" smtClean="0"/>
              <a:t>Each visitor is important because this way we can here more opinions .</a:t>
            </a:r>
          </a:p>
          <a:p>
            <a:r>
              <a:rPr lang="sl-SI" dirty="0" smtClean="0"/>
              <a:t>Opinions from competitors, spectators , trainers, ... are important for future development of Luxov system and our competition.</a:t>
            </a:r>
          </a:p>
          <a:p>
            <a:r>
              <a:rPr lang="sl-SI" dirty="0" smtClean="0"/>
              <a:t>Critical opinions are not an insult – we will take them  as advices.</a:t>
            </a:r>
          </a:p>
          <a:p>
            <a:r>
              <a:rPr lang="sl-SI" dirty="0" smtClean="0"/>
              <a:t>Sport climbers and climbing as sport deserve much more attention and respect no matter  wheather it becommes Olympic sport.</a:t>
            </a:r>
            <a:endParaRPr lang="sl-S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928670"/>
          </a:xfrm>
        </p:spPr>
        <p:txBody>
          <a:bodyPr/>
          <a:lstStyle/>
          <a:p>
            <a:pPr algn="ctr"/>
            <a:r>
              <a:rPr lang="sl-SI" dirty="0" smtClean="0"/>
              <a:t>What is going to change?</a:t>
            </a:r>
            <a:endParaRPr lang="sl-SI" dirty="0"/>
          </a:p>
        </p:txBody>
      </p:sp>
      <p:sp>
        <p:nvSpPr>
          <p:cNvPr id="3" name="Content Placeholder 2"/>
          <p:cNvSpPr>
            <a:spLocks noGrp="1"/>
          </p:cNvSpPr>
          <p:nvPr>
            <p:ph idx="1"/>
          </p:nvPr>
        </p:nvSpPr>
        <p:spPr>
          <a:xfrm>
            <a:off x="457200" y="1214422"/>
            <a:ext cx="8229600" cy="5110178"/>
          </a:xfrm>
        </p:spPr>
        <p:txBody>
          <a:bodyPr>
            <a:normAutofit fontScale="92500" lnSpcReduction="10000"/>
          </a:bodyPr>
          <a:lstStyle/>
          <a:p>
            <a:r>
              <a:rPr lang="sl-SI" dirty="0" smtClean="0"/>
              <a:t>For the first time the competition will be organised in one </a:t>
            </a:r>
            <a:r>
              <a:rPr lang="sl-SI" dirty="0" smtClean="0"/>
              <a:t>hall</a:t>
            </a:r>
            <a:r>
              <a:rPr lang="sl-SI" dirty="0" smtClean="0"/>
              <a:t>.</a:t>
            </a:r>
            <a:endParaRPr lang="sl-SI" dirty="0" smtClean="0"/>
          </a:p>
          <a:p>
            <a:r>
              <a:rPr lang="sl-SI" dirty="0" smtClean="0"/>
              <a:t>The complete competition will be visible from the tribune.</a:t>
            </a:r>
          </a:p>
          <a:p>
            <a:r>
              <a:rPr lang="sl-SI" dirty="0" smtClean="0"/>
              <a:t>Revolution </a:t>
            </a:r>
            <a:r>
              <a:rPr lang="sl-SI" dirty="0" smtClean="0"/>
              <a:t>– </a:t>
            </a:r>
            <a:r>
              <a:rPr lang="sl-SI" dirty="0" smtClean="0"/>
              <a:t>sensors and computer will take care of the results  – this will be the first </a:t>
            </a:r>
            <a:r>
              <a:rPr lang="sl-SI" dirty="0" smtClean="0"/>
              <a:t>test – just Airbag Boulder duel.</a:t>
            </a:r>
            <a:endParaRPr lang="sl-SI" dirty="0" smtClean="0"/>
          </a:p>
          <a:p>
            <a:r>
              <a:rPr lang="sl-SI" dirty="0" smtClean="0"/>
              <a:t>Two high walls will be dissasemled  to set 4 boulder walls and then assembled back after the first part of the event.</a:t>
            </a:r>
          </a:p>
          <a:p>
            <a:r>
              <a:rPr lang="sl-SI" dirty="0" smtClean="0"/>
              <a:t>As the grand finale we will present Airbag Boulder Duel competition.</a:t>
            </a:r>
          </a:p>
          <a:p>
            <a:r>
              <a:rPr lang="sl-SI" dirty="0" smtClean="0"/>
              <a:t>Better media coverage including live streaming on the web.</a:t>
            </a:r>
          </a:p>
          <a:p>
            <a:r>
              <a:rPr lang="sl-SI" dirty="0" smtClean="0"/>
              <a:t>The schedule of the competition is new.</a:t>
            </a:r>
          </a:p>
          <a:p>
            <a:r>
              <a:rPr lang="sl-SI" dirty="0" smtClean="0"/>
              <a:t>New warm up zone with warm up wall.</a:t>
            </a:r>
          </a:p>
          <a:p>
            <a:pPr>
              <a:buNone/>
            </a:pPr>
            <a:endParaRPr lang="sl-SI" dirty="0" smtClean="0"/>
          </a:p>
          <a:p>
            <a:endParaRPr lang="sl-SI" dirty="0" smtClean="0"/>
          </a:p>
          <a:p>
            <a:endParaRPr lang="sl-SI" dirty="0" smtClean="0"/>
          </a:p>
          <a:p>
            <a:endParaRPr lang="sl-SI"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229600" cy="1143000"/>
          </a:xfrm>
        </p:spPr>
        <p:txBody>
          <a:bodyPr/>
          <a:lstStyle/>
          <a:p>
            <a:pPr algn="ctr"/>
            <a:r>
              <a:rPr lang="sl-SI" dirty="0" smtClean="0"/>
              <a:t>Competition venue</a:t>
            </a:r>
            <a:endParaRPr lang="sl-SI" dirty="0"/>
          </a:p>
        </p:txBody>
      </p:sp>
      <p:sp>
        <p:nvSpPr>
          <p:cNvPr id="3" name="Content Placeholder 2"/>
          <p:cNvSpPr>
            <a:spLocks noGrp="1"/>
          </p:cNvSpPr>
          <p:nvPr>
            <p:ph idx="1"/>
          </p:nvPr>
        </p:nvSpPr>
        <p:spPr>
          <a:xfrm>
            <a:off x="357158" y="1714488"/>
            <a:ext cx="8229600" cy="1357322"/>
          </a:xfrm>
        </p:spPr>
        <p:txBody>
          <a:bodyPr>
            <a:normAutofit/>
          </a:bodyPr>
          <a:lstStyle/>
          <a:p>
            <a:r>
              <a:rPr lang="sl-SI" dirty="0" smtClean="0"/>
              <a:t>The gym is actually big but this time it will be filled with boulders.</a:t>
            </a:r>
            <a:endParaRPr lang="sl-SI" dirty="0"/>
          </a:p>
        </p:txBody>
      </p:sp>
      <p:pic>
        <p:nvPicPr>
          <p:cNvPr id="5" name="Picture 4" descr="iRCC_2016_1.PNG"/>
          <p:cNvPicPr>
            <a:picLocks noChangeAspect="1"/>
          </p:cNvPicPr>
          <p:nvPr/>
        </p:nvPicPr>
        <p:blipFill>
          <a:blip r:embed="rId2"/>
          <a:stretch>
            <a:fillRect/>
          </a:stretch>
        </p:blipFill>
        <p:spPr>
          <a:xfrm>
            <a:off x="0" y="3374946"/>
            <a:ext cx="9144000" cy="34830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785794"/>
          </a:xfrm>
        </p:spPr>
        <p:txBody>
          <a:bodyPr>
            <a:normAutofit fontScale="90000"/>
          </a:bodyPr>
          <a:lstStyle/>
          <a:p>
            <a:pPr algn="ctr"/>
            <a:r>
              <a:rPr lang="sl-SI" dirty="0" smtClean="0"/>
              <a:t>Attending the event</a:t>
            </a:r>
            <a:endParaRPr lang="sl-SI" dirty="0"/>
          </a:p>
        </p:txBody>
      </p:sp>
      <p:sp>
        <p:nvSpPr>
          <p:cNvPr id="3" name="Content Placeholder 2"/>
          <p:cNvSpPr>
            <a:spLocks noGrp="1"/>
          </p:cNvSpPr>
          <p:nvPr>
            <p:ph idx="1"/>
          </p:nvPr>
        </p:nvSpPr>
        <p:spPr>
          <a:xfrm>
            <a:off x="500034" y="1071546"/>
            <a:ext cx="8229600" cy="1571636"/>
          </a:xfrm>
        </p:spPr>
        <p:txBody>
          <a:bodyPr>
            <a:normAutofit/>
          </a:bodyPr>
          <a:lstStyle/>
          <a:p>
            <a:r>
              <a:rPr lang="sl-SI" dirty="0" smtClean="0"/>
              <a:t>According to the boulder walls arrangement is probably clear that in the gym will be no place for the seats. All visitors are kindly asked to use the tribune. </a:t>
            </a:r>
            <a:endParaRPr lang="sl-SI" dirty="0"/>
          </a:p>
        </p:txBody>
      </p:sp>
      <p:pic>
        <p:nvPicPr>
          <p:cNvPr id="5" name="Picture 4" descr="iRCC_2016_2.PNG"/>
          <p:cNvPicPr>
            <a:picLocks noChangeAspect="1"/>
          </p:cNvPicPr>
          <p:nvPr/>
        </p:nvPicPr>
        <p:blipFill>
          <a:blip r:embed="rId2"/>
          <a:stretch>
            <a:fillRect/>
          </a:stretch>
        </p:blipFill>
        <p:spPr>
          <a:xfrm>
            <a:off x="0" y="2472446"/>
            <a:ext cx="9144000" cy="43855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algn="ctr"/>
            <a:r>
              <a:rPr lang="sl-SI" dirty="0" smtClean="0"/>
              <a:t>Revolution !?</a:t>
            </a:r>
            <a:endParaRPr lang="sl-SI" dirty="0"/>
          </a:p>
        </p:txBody>
      </p:sp>
      <p:sp>
        <p:nvSpPr>
          <p:cNvPr id="3" name="Content Placeholder 2"/>
          <p:cNvSpPr>
            <a:spLocks noGrp="1"/>
          </p:cNvSpPr>
          <p:nvPr>
            <p:ph idx="1"/>
          </p:nvPr>
        </p:nvSpPr>
        <p:spPr>
          <a:xfrm>
            <a:off x="428596" y="1357298"/>
            <a:ext cx="8229600" cy="4714908"/>
          </a:xfrm>
        </p:spPr>
        <p:txBody>
          <a:bodyPr>
            <a:normAutofit fontScale="85000" lnSpcReduction="10000"/>
          </a:bodyPr>
          <a:lstStyle/>
          <a:p>
            <a:r>
              <a:rPr lang="sl-SI" dirty="0" smtClean="0"/>
              <a:t>For the first time a new system will be used which will recognize  which holds were touched or controled by the climber. System will simultaneusly decide when the bonus or top hold was scored. Touched holds will glow yellow, scored holds will glow green and computer will publish the results immediately. </a:t>
            </a:r>
          </a:p>
          <a:p>
            <a:r>
              <a:rPr lang="sl-SI" dirty="0" smtClean="0"/>
              <a:t>System will be presented just on the final Airbag Boulder Duel . It’s development project managed by French  holds producer Volx (system name is Luxov)  and Slovenian </a:t>
            </a:r>
            <a:r>
              <a:rPr lang="sl-SI" dirty="0" smtClean="0"/>
              <a:t>wall producer </a:t>
            </a:r>
            <a:r>
              <a:rPr lang="sl-SI" dirty="0" smtClean="0"/>
              <a:t>Climb </a:t>
            </a:r>
            <a:r>
              <a:rPr lang="sl-SI" dirty="0" smtClean="0"/>
              <a:t>Up.</a:t>
            </a:r>
            <a:endParaRPr lang="sl-SI" dirty="0" smtClean="0"/>
          </a:p>
          <a:p>
            <a:r>
              <a:rPr lang="sl-SI" dirty="0" smtClean="0"/>
              <a:t>We hope that the system will perform reasonably well in first tryal. On the other side we are aware that much more test events will have to be organised with the goal to make the system perfect.  We ‘re proud to be able to start this process and to hear the comments by the most attentive public.</a:t>
            </a:r>
          </a:p>
        </p:txBody>
      </p:sp>
      <p:sp>
        <p:nvSpPr>
          <p:cNvPr id="4" name="Smiley Face 3"/>
          <p:cNvSpPr/>
          <p:nvPr/>
        </p:nvSpPr>
        <p:spPr>
          <a:xfrm>
            <a:off x="6286512" y="500042"/>
            <a:ext cx="571504" cy="50006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2984"/>
          </a:xfrm>
        </p:spPr>
        <p:txBody>
          <a:bodyPr>
            <a:normAutofit/>
          </a:bodyPr>
          <a:lstStyle/>
          <a:p>
            <a:pPr algn="ctr"/>
            <a:r>
              <a:rPr lang="sl-SI" dirty="0" smtClean="0"/>
              <a:t>Adaptive walls</a:t>
            </a:r>
            <a:endParaRPr lang="sl-SI" dirty="0"/>
          </a:p>
        </p:txBody>
      </p:sp>
      <p:sp>
        <p:nvSpPr>
          <p:cNvPr id="3" name="Content Placeholder 2"/>
          <p:cNvSpPr>
            <a:spLocks noGrp="1"/>
          </p:cNvSpPr>
          <p:nvPr>
            <p:ph idx="1"/>
          </p:nvPr>
        </p:nvSpPr>
        <p:spPr>
          <a:xfrm>
            <a:off x="428596" y="1428736"/>
            <a:ext cx="8229600" cy="1714512"/>
          </a:xfrm>
        </p:spPr>
        <p:txBody>
          <a:bodyPr>
            <a:normAutofit fontScale="92500"/>
          </a:bodyPr>
          <a:lstStyle/>
          <a:p>
            <a:r>
              <a:rPr lang="sl-SI" dirty="0" smtClean="0"/>
              <a:t>Normally climbing walls don’t fly, however in Radovljica we will see few exceptions. Two high walls will be dissasembled in four boulder walls and after the first part </a:t>
            </a:r>
            <a:r>
              <a:rPr lang="sl-SI" dirty="0" smtClean="0"/>
              <a:t>of the </a:t>
            </a:r>
            <a:r>
              <a:rPr lang="sl-SI" dirty="0" smtClean="0"/>
              <a:t>event they will be assembled back in high walls. </a:t>
            </a:r>
            <a:endParaRPr lang="sl-SI" dirty="0"/>
          </a:p>
        </p:txBody>
      </p:sp>
      <p:pic>
        <p:nvPicPr>
          <p:cNvPr id="4098" name="Picture 2" descr="C:\A dokumenti\Archimedes SP\STENE-IZDELKI\ATL\iRCC_2016_3.PNG"/>
          <p:cNvPicPr>
            <a:picLocks noChangeAspect="1" noChangeArrowheads="1"/>
          </p:cNvPicPr>
          <p:nvPr/>
        </p:nvPicPr>
        <p:blipFill>
          <a:blip r:embed="rId2"/>
          <a:srcRect/>
          <a:stretch>
            <a:fillRect/>
          </a:stretch>
        </p:blipFill>
        <p:spPr bwMode="auto">
          <a:xfrm>
            <a:off x="0" y="3643314"/>
            <a:ext cx="4822032" cy="3214686"/>
          </a:xfrm>
          <a:prstGeom prst="rect">
            <a:avLst/>
          </a:prstGeom>
          <a:noFill/>
        </p:spPr>
      </p:pic>
      <p:pic>
        <p:nvPicPr>
          <p:cNvPr id="5" name="Picture 2" descr="C:\A dokumenti\Archimedes SP\STENE-IZDELKI\ATL\iRCC_2016_4.PNG"/>
          <p:cNvPicPr>
            <a:picLocks noChangeAspect="1" noChangeArrowheads="1"/>
          </p:cNvPicPr>
          <p:nvPr/>
        </p:nvPicPr>
        <p:blipFill>
          <a:blip r:embed="rId3"/>
          <a:srcRect/>
          <a:stretch>
            <a:fillRect/>
          </a:stretch>
        </p:blipFill>
        <p:spPr bwMode="auto">
          <a:xfrm>
            <a:off x="4820402" y="3643314"/>
            <a:ext cx="4323598" cy="321468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857232"/>
          </a:xfrm>
        </p:spPr>
        <p:txBody>
          <a:bodyPr>
            <a:normAutofit/>
          </a:bodyPr>
          <a:lstStyle/>
          <a:p>
            <a:pPr algn="ctr"/>
            <a:r>
              <a:rPr lang="sl-SI" dirty="0" smtClean="0"/>
              <a:t>Grand finale venue</a:t>
            </a:r>
            <a:endParaRPr lang="sl-SI" dirty="0"/>
          </a:p>
        </p:txBody>
      </p:sp>
      <p:pic>
        <p:nvPicPr>
          <p:cNvPr id="5" name="Content Placeholder 4" descr="iRCC_2016_5.PNG"/>
          <p:cNvPicPr>
            <a:picLocks noGrp="1" noChangeAspect="1"/>
          </p:cNvPicPr>
          <p:nvPr>
            <p:ph idx="1"/>
          </p:nvPr>
        </p:nvPicPr>
        <p:blipFill>
          <a:blip r:embed="rId2"/>
          <a:stretch>
            <a:fillRect/>
          </a:stretch>
        </p:blipFill>
        <p:spPr>
          <a:xfrm>
            <a:off x="1128858" y="733591"/>
            <a:ext cx="6729290" cy="612440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418484"/>
          </a:xfrm>
        </p:spPr>
        <p:txBody>
          <a:bodyPr>
            <a:normAutofit fontScale="90000"/>
          </a:bodyPr>
          <a:lstStyle/>
          <a:p>
            <a:pPr algn="ctr"/>
            <a:r>
              <a:rPr lang="sl-SI" dirty="0" smtClean="0"/>
              <a:t>Is sport climbing adrenalin sport?</a:t>
            </a:r>
            <a:endParaRPr lang="sl-SI" dirty="0"/>
          </a:p>
        </p:txBody>
      </p:sp>
      <p:sp>
        <p:nvSpPr>
          <p:cNvPr id="3" name="Content Placeholder 2"/>
          <p:cNvSpPr>
            <a:spLocks noGrp="1"/>
          </p:cNvSpPr>
          <p:nvPr>
            <p:ph idx="1"/>
          </p:nvPr>
        </p:nvSpPr>
        <p:spPr>
          <a:xfrm>
            <a:off x="428596" y="1643050"/>
            <a:ext cx="8229600" cy="4643470"/>
          </a:xfrm>
        </p:spPr>
        <p:txBody>
          <a:bodyPr>
            <a:normAutofit fontScale="92500" lnSpcReduction="20000"/>
          </a:bodyPr>
          <a:lstStyle/>
          <a:p>
            <a:r>
              <a:rPr lang="sl-SI" dirty="0" smtClean="0"/>
              <a:t>This dilema won’t be present in grand finale.</a:t>
            </a:r>
          </a:p>
          <a:p>
            <a:r>
              <a:rPr lang="sl-SI" dirty="0" smtClean="0"/>
              <a:t>The rope will </a:t>
            </a:r>
            <a:r>
              <a:rPr lang="sl-SI" dirty="0" smtClean="0"/>
              <a:t>with some luck</a:t>
            </a:r>
            <a:r>
              <a:rPr lang="sl-SI" dirty="0" smtClean="0"/>
              <a:t> </a:t>
            </a:r>
            <a:r>
              <a:rPr lang="sl-SI" dirty="0" smtClean="0"/>
              <a:t>not be present.</a:t>
            </a:r>
          </a:p>
          <a:p>
            <a:r>
              <a:rPr lang="sl-SI" dirty="0" smtClean="0"/>
              <a:t>8 m long, 6 m wide and 1,5 m thick Airbag will do the job with  relative low accelerations.</a:t>
            </a:r>
          </a:p>
          <a:p>
            <a:r>
              <a:rPr lang="sl-SI" dirty="0" smtClean="0"/>
              <a:t>Competition will run in pairs with eliminations</a:t>
            </a:r>
            <a:r>
              <a:rPr lang="sl-SI" dirty="0" smtClean="0"/>
              <a:t>.</a:t>
            </a:r>
            <a:endParaRPr lang="sl-SI" dirty="0" smtClean="0"/>
          </a:p>
          <a:p>
            <a:r>
              <a:rPr lang="sl-SI" dirty="0" smtClean="0"/>
              <a:t>Routes will be 8a – 8b (Lead  ranking).</a:t>
            </a:r>
          </a:p>
          <a:p>
            <a:r>
              <a:rPr lang="sl-SI" dirty="0" smtClean="0"/>
              <a:t>Routes </a:t>
            </a:r>
            <a:r>
              <a:rPr lang="sl-SI" dirty="0" smtClean="0"/>
              <a:t> will </a:t>
            </a:r>
            <a:r>
              <a:rPr lang="sl-SI" dirty="0" smtClean="0"/>
              <a:t>be equiped with 3 bonuses and one top with the help of Luxov.</a:t>
            </a:r>
          </a:p>
          <a:p>
            <a:r>
              <a:rPr lang="sl-SI" dirty="0" smtClean="0"/>
              <a:t>The duel winner will be the climber with beter result by the Boulder rules. In case of tie the shorter time decides the winner</a:t>
            </a:r>
            <a:r>
              <a:rPr lang="sl-SI" dirty="0" smtClean="0"/>
              <a:t>.</a:t>
            </a:r>
          </a:p>
          <a:p>
            <a:r>
              <a:rPr lang="sl-SI" dirty="0" smtClean="0"/>
              <a:t>Few best climbers in the world will take part. The best competitors from iRCC will have the chance to join them.</a:t>
            </a:r>
            <a:endParaRPr lang="sl-SI" dirty="0" smtClean="0"/>
          </a:p>
          <a:p>
            <a:pPr>
              <a:buNone/>
            </a:pPr>
            <a:endParaRPr lang="sl-SI"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857232"/>
          </a:xfrm>
        </p:spPr>
        <p:txBody>
          <a:bodyPr/>
          <a:lstStyle/>
          <a:p>
            <a:pPr algn="ctr"/>
            <a:r>
              <a:rPr lang="sl-SI" dirty="0" smtClean="0"/>
              <a:t>Competition schedule</a:t>
            </a:r>
            <a:endParaRPr lang="sl-SI" dirty="0"/>
          </a:p>
        </p:txBody>
      </p:sp>
      <p:sp>
        <p:nvSpPr>
          <p:cNvPr id="3" name="Content Placeholder 2"/>
          <p:cNvSpPr>
            <a:spLocks noGrp="1"/>
          </p:cNvSpPr>
          <p:nvPr>
            <p:ph idx="1"/>
          </p:nvPr>
        </p:nvSpPr>
        <p:spPr>
          <a:xfrm>
            <a:off x="457200" y="1142984"/>
            <a:ext cx="8229600" cy="5181616"/>
          </a:xfrm>
        </p:spPr>
        <p:txBody>
          <a:bodyPr>
            <a:normAutofit lnSpcReduction="10000"/>
          </a:bodyPr>
          <a:lstStyle/>
          <a:p>
            <a:r>
              <a:rPr lang="sl-SI" dirty="0" smtClean="0"/>
              <a:t>At 09:30 group U10 and U8 will start to climb. Climbing time -  </a:t>
            </a:r>
            <a:r>
              <a:rPr lang="sl-SI" dirty="0" smtClean="0">
                <a:solidFill>
                  <a:srgbClr val="00B050"/>
                </a:solidFill>
              </a:rPr>
              <a:t>1h 15 min – 10:45.</a:t>
            </a:r>
          </a:p>
          <a:p>
            <a:r>
              <a:rPr lang="sl-SI" dirty="0" smtClean="0"/>
              <a:t>At 11:15 group U12 will start to climb. Climbing time - </a:t>
            </a:r>
            <a:r>
              <a:rPr lang="sl-SI" dirty="0" smtClean="0">
                <a:solidFill>
                  <a:srgbClr val="00B050"/>
                </a:solidFill>
              </a:rPr>
              <a:t>1h </a:t>
            </a:r>
            <a:r>
              <a:rPr lang="sl-SI" dirty="0" smtClean="0">
                <a:solidFill>
                  <a:srgbClr val="00B050"/>
                </a:solidFill>
              </a:rPr>
              <a:t>30</a:t>
            </a:r>
            <a:r>
              <a:rPr lang="sl-SI" dirty="0" smtClean="0">
                <a:solidFill>
                  <a:srgbClr val="00B050"/>
                </a:solidFill>
              </a:rPr>
              <a:t> </a:t>
            </a:r>
            <a:r>
              <a:rPr lang="sl-SI" dirty="0" smtClean="0">
                <a:solidFill>
                  <a:srgbClr val="00B050"/>
                </a:solidFill>
              </a:rPr>
              <a:t>min – </a:t>
            </a:r>
            <a:r>
              <a:rPr lang="sl-SI" dirty="0" smtClean="0">
                <a:solidFill>
                  <a:srgbClr val="00B050"/>
                </a:solidFill>
              </a:rPr>
              <a:t>12:45.</a:t>
            </a:r>
            <a:endParaRPr lang="sl-SI" dirty="0" smtClean="0">
              <a:solidFill>
                <a:srgbClr val="00B050"/>
              </a:solidFill>
            </a:endParaRPr>
          </a:p>
          <a:p>
            <a:r>
              <a:rPr lang="sl-SI" dirty="0" smtClean="0"/>
              <a:t>At </a:t>
            </a:r>
            <a:r>
              <a:rPr lang="sl-SI" dirty="0" smtClean="0"/>
              <a:t>13:15 </a:t>
            </a:r>
            <a:r>
              <a:rPr lang="sl-SI" dirty="0" smtClean="0"/>
              <a:t>group U14 will start to climb. Climbing time - </a:t>
            </a:r>
            <a:r>
              <a:rPr lang="sl-SI" dirty="0" smtClean="0">
                <a:solidFill>
                  <a:srgbClr val="00B050"/>
                </a:solidFill>
              </a:rPr>
              <a:t>1h 30 min – </a:t>
            </a:r>
            <a:r>
              <a:rPr lang="sl-SI" dirty="0" smtClean="0">
                <a:solidFill>
                  <a:srgbClr val="00B050"/>
                </a:solidFill>
              </a:rPr>
              <a:t>14:45.</a:t>
            </a:r>
            <a:endParaRPr lang="sl-SI" dirty="0" smtClean="0">
              <a:solidFill>
                <a:srgbClr val="00B050"/>
              </a:solidFill>
            </a:endParaRPr>
          </a:p>
          <a:p>
            <a:r>
              <a:rPr lang="sl-SI" dirty="0" smtClean="0"/>
              <a:t>At </a:t>
            </a:r>
            <a:r>
              <a:rPr lang="sl-SI" dirty="0" smtClean="0"/>
              <a:t>15:15 </a:t>
            </a:r>
            <a:r>
              <a:rPr lang="sl-SI" dirty="0" smtClean="0"/>
              <a:t>group U16 and H16 female will start to climb. Climbing time - </a:t>
            </a:r>
            <a:r>
              <a:rPr lang="sl-SI" dirty="0" smtClean="0">
                <a:solidFill>
                  <a:srgbClr val="00B050"/>
                </a:solidFill>
              </a:rPr>
              <a:t>1h 30 min – </a:t>
            </a:r>
            <a:r>
              <a:rPr lang="sl-SI" dirty="0" smtClean="0">
                <a:solidFill>
                  <a:srgbClr val="00B050"/>
                </a:solidFill>
              </a:rPr>
              <a:t>16:45.</a:t>
            </a:r>
            <a:endParaRPr lang="sl-SI" dirty="0" smtClean="0">
              <a:solidFill>
                <a:srgbClr val="00B050"/>
              </a:solidFill>
            </a:endParaRPr>
          </a:p>
          <a:p>
            <a:r>
              <a:rPr lang="sl-SI" dirty="0" smtClean="0"/>
              <a:t>At </a:t>
            </a:r>
            <a:r>
              <a:rPr lang="sl-SI" dirty="0" smtClean="0"/>
              <a:t>17:15 </a:t>
            </a:r>
            <a:r>
              <a:rPr lang="sl-SI" dirty="0" smtClean="0"/>
              <a:t>U16 and H16 male will start to climb. Climbing time - </a:t>
            </a:r>
            <a:r>
              <a:rPr lang="sl-SI" dirty="0" smtClean="0">
                <a:solidFill>
                  <a:srgbClr val="00B050"/>
                </a:solidFill>
              </a:rPr>
              <a:t>1h 30 min – </a:t>
            </a:r>
            <a:r>
              <a:rPr lang="sl-SI" dirty="0" smtClean="0">
                <a:solidFill>
                  <a:srgbClr val="00B050"/>
                </a:solidFill>
              </a:rPr>
              <a:t>18:45.</a:t>
            </a:r>
            <a:endParaRPr lang="sl-SI" dirty="0" smtClean="0">
              <a:solidFill>
                <a:srgbClr val="00B050"/>
              </a:solidFill>
            </a:endParaRPr>
          </a:p>
          <a:p>
            <a:r>
              <a:rPr lang="sl-SI" dirty="0" smtClean="0"/>
              <a:t>At 19:00 the grand finale will start – duels of the best climbers – Airbag boulder duel </a:t>
            </a:r>
          </a:p>
          <a:p>
            <a:pPr>
              <a:buNone/>
            </a:pPr>
            <a:endParaRPr lang="sl-SI" dirty="0" smtClean="0">
              <a:solidFill>
                <a:srgbClr val="00B050"/>
              </a:solidFill>
            </a:endParaRPr>
          </a:p>
          <a:p>
            <a:endParaRPr lang="sl-SI" dirty="0">
              <a:solidFill>
                <a:srgbClr val="00B05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25961</TotalTime>
  <Words>836</Words>
  <Application>Microsoft Office PowerPoint</Application>
  <PresentationFormat>On-screen Show (4:3)</PresentationFormat>
  <Paragraphs>55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iRCC 2016 Climb Up  Luxov Boulder Radovljica</vt:lpstr>
      <vt:lpstr>What is going to change?</vt:lpstr>
      <vt:lpstr>Competition venue</vt:lpstr>
      <vt:lpstr>Attending the event</vt:lpstr>
      <vt:lpstr>Revolution !?</vt:lpstr>
      <vt:lpstr>Adaptive walls</vt:lpstr>
      <vt:lpstr>Grand finale venue</vt:lpstr>
      <vt:lpstr>Is sport climbing adrenalin sport?</vt:lpstr>
      <vt:lpstr>Competition schedule</vt:lpstr>
      <vt:lpstr>Warm up </vt:lpstr>
      <vt:lpstr>Why so many changes?</vt:lpstr>
      <vt:lpstr>We will enjoy your visit</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Pavel Skofic</dc:creator>
  <cp:lastModifiedBy>Pavel Skofic</cp:lastModifiedBy>
  <cp:revision>36</cp:revision>
  <dcterms:created xsi:type="dcterms:W3CDTF">2015-11-22T22:07:27Z</dcterms:created>
  <dcterms:modified xsi:type="dcterms:W3CDTF">2016-02-14T08:18:10Z</dcterms:modified>
</cp:coreProperties>
</file>